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330" r:id="rId6"/>
    <p:sldId id="279" r:id="rId7"/>
    <p:sldId id="286" r:id="rId8"/>
    <p:sldId id="280" r:id="rId9"/>
    <p:sldId id="262" r:id="rId10"/>
    <p:sldId id="284" r:id="rId11"/>
    <p:sldId id="266" r:id="rId12"/>
    <p:sldId id="331" r:id="rId13"/>
    <p:sldId id="285" r:id="rId14"/>
    <p:sldId id="291" r:id="rId15"/>
    <p:sldId id="292" r:id="rId16"/>
    <p:sldId id="263" r:id="rId17"/>
    <p:sldId id="293" r:id="rId18"/>
    <p:sldId id="294" r:id="rId19"/>
    <p:sldId id="318" r:id="rId20"/>
    <p:sldId id="334" r:id="rId21"/>
    <p:sldId id="332" r:id="rId22"/>
    <p:sldId id="333" r:id="rId23"/>
    <p:sldId id="336" r:id="rId24"/>
    <p:sldId id="327" r:id="rId25"/>
    <p:sldId id="313" r:id="rId26"/>
    <p:sldId id="312" r:id="rId27"/>
    <p:sldId id="305" r:id="rId28"/>
    <p:sldId id="307" r:id="rId29"/>
    <p:sldId id="269" r:id="rId30"/>
    <p:sldId id="328" r:id="rId31"/>
    <p:sldId id="288" r:id="rId32"/>
    <p:sldId id="319" r:id="rId33"/>
    <p:sldId id="322" r:id="rId34"/>
    <p:sldId id="323" r:id="rId35"/>
    <p:sldId id="311" r:id="rId36"/>
    <p:sldId id="320" r:id="rId37"/>
    <p:sldId id="321" r:id="rId38"/>
    <p:sldId id="306" r:id="rId39"/>
    <p:sldId id="265" r:id="rId40"/>
    <p:sldId id="283" r:id="rId41"/>
    <p:sldId id="339" r:id="rId42"/>
    <p:sldId id="344" r:id="rId43"/>
    <p:sldId id="345" r:id="rId44"/>
    <p:sldId id="346" r:id="rId45"/>
    <p:sldId id="347" r:id="rId46"/>
    <p:sldId id="348" r:id="rId47"/>
    <p:sldId id="342" r:id="rId48"/>
    <p:sldId id="309" r:id="rId49"/>
    <p:sldId id="337" r:id="rId50"/>
    <p:sldId id="2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4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8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5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6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2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4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0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9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2000">
              <a:schemeClr val="accent1">
                <a:lumMod val="45000"/>
                <a:lumOff val="55000"/>
              </a:schemeClr>
            </a:gs>
            <a:gs pos="5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03037-0428-4A0C-B979-6428483911BF}" type="datetimeFigureOut">
              <a:rPr lang="en-US" smtClean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F6F8-EFF0-490B-ADF7-BF8E6DD3B7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3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.wpi.edu/FRC/roborio/stable/docs/java/classedu_1_1wpi_1_1first_1_1wpilibj_1_1command_1_1WaitCommand.html" TargetMode="External"/><Relationship Id="rId7" Type="http://schemas.openxmlformats.org/officeDocument/2006/relationships/hyperlink" Target="http://first.wpi.edu/FRC/roborio/release/simulation/" TargetMode="External"/><Relationship Id="rId2" Type="http://schemas.openxmlformats.org/officeDocument/2006/relationships/hyperlink" Target="https://wpilib.screenstepslive.com/s/448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inktank.wpi.edu/Portal" TargetMode="External"/><Relationship Id="rId5" Type="http://schemas.openxmlformats.org/officeDocument/2006/relationships/hyperlink" Target="http://first.wpi.edu/FRC/roborio/zipfile/" TargetMode="External"/><Relationship Id="rId4" Type="http://schemas.openxmlformats.org/officeDocument/2006/relationships/hyperlink" Target="http://help.eclipse.org/luna/index.jsp?topic=/org.eclipse.cdt.doc.user/tasks/cdt_t_comment_out.ht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3000">
              <a:schemeClr val="accent1">
                <a:lumMod val="45000"/>
                <a:lumOff val="5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Eclipse, RobotBuilder and FRCSIM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023306" y="5397396"/>
            <a:ext cx="5041075" cy="1006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Dave Frederick, Mentor</a:t>
            </a:r>
          </a:p>
          <a:p>
            <a:pPr algn="l"/>
            <a:r>
              <a:rPr lang="en-US" sz="2000" dirty="0"/>
              <a:t>Team 1895, Manassas, VA</a:t>
            </a:r>
          </a:p>
          <a:p>
            <a:pPr algn="l"/>
            <a:r>
              <a:rPr lang="en-US" sz="2000" dirty="0"/>
              <a:t>December 3, 2016    Version 1.0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50" y="58593"/>
            <a:ext cx="40576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61309" cy="176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86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889000"/>
            <a:ext cx="8970962" cy="5829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1201" y="219558"/>
            <a:ext cx="4378314" cy="523220"/>
          </a:xfrm>
          <a:prstGeom prst="rect">
            <a:avLst/>
          </a:prstGeom>
          <a:solidFill>
            <a:schemeClr val="accent1"/>
          </a:solidFill>
          <a:ln w="349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Robot Builder – First startup</a:t>
            </a:r>
          </a:p>
        </p:txBody>
      </p:sp>
    </p:spTree>
    <p:extLst>
      <p:ext uri="{BB962C8B-B14F-4D97-AF65-F5344CB8AC3E}">
        <p14:creationId xmlns:p14="http://schemas.microsoft.com/office/powerpoint/2010/main" val="879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Robot in RobotBuilder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  <a:p>
            <a:pPr lvl="1"/>
            <a:r>
              <a:rPr lang="en-US" dirty="0"/>
              <a:t>Subsystems</a:t>
            </a:r>
          </a:p>
          <a:p>
            <a:pPr lvl="1"/>
            <a:r>
              <a:rPr lang="en-US" dirty="0"/>
              <a:t>Commands for subsystems</a:t>
            </a:r>
          </a:p>
          <a:p>
            <a:pPr lvl="1"/>
            <a:r>
              <a:rPr lang="en-US" dirty="0"/>
              <a:t>Operator Interface</a:t>
            </a:r>
          </a:p>
          <a:p>
            <a:pPr lvl="2"/>
            <a:r>
              <a:rPr lang="en-US" dirty="0"/>
              <a:t>Add a JoyStick</a:t>
            </a:r>
          </a:p>
          <a:p>
            <a:pPr lvl="2"/>
            <a:r>
              <a:rPr lang="en-US" dirty="0"/>
              <a:t>Add a Button on the JoyStick</a:t>
            </a:r>
          </a:p>
          <a:p>
            <a:pPr lvl="1"/>
            <a:r>
              <a:rPr lang="en-US" dirty="0"/>
              <a:t>Associate Buttons with Commands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8438" y="3836974"/>
            <a:ext cx="25050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37" y="1279216"/>
            <a:ext cx="4221163" cy="203072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008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401" y="2804908"/>
            <a:ext cx="2927219" cy="1303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19" y="1171914"/>
            <a:ext cx="3209524" cy="14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858" y="2804908"/>
            <a:ext cx="3428571" cy="23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057" y="4813300"/>
            <a:ext cx="3654342" cy="183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133" y="957158"/>
            <a:ext cx="2587495" cy="997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342" y="970716"/>
            <a:ext cx="3225800" cy="5610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071" y="266267"/>
            <a:ext cx="1043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Add subsystems, Joysticks, and sensors by right clicking and selecting</a:t>
            </a:r>
          </a:p>
        </p:txBody>
      </p:sp>
    </p:spTree>
    <p:extLst>
      <p:ext uri="{BB962C8B-B14F-4D97-AF65-F5344CB8AC3E}">
        <p14:creationId xmlns:p14="http://schemas.microsoft.com/office/powerpoint/2010/main" val="5286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549844"/>
            <a:ext cx="8780463" cy="60922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69300" y="368300"/>
            <a:ext cx="3683000" cy="61468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56041"/>
            <a:ext cx="3365500" cy="58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19100"/>
            <a:ext cx="11220450" cy="55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37" y="1173162"/>
            <a:ext cx="4124325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935037"/>
            <a:ext cx="3001984" cy="5465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9122" y="183217"/>
            <a:ext cx="6878230" cy="523220"/>
          </a:xfrm>
          <a:prstGeom prst="rect">
            <a:avLst/>
          </a:prstGeom>
          <a:solidFill>
            <a:schemeClr val="accent1"/>
          </a:solidFill>
          <a:ln w="349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Robot Builder – Explorer and Wiring Diagram</a:t>
            </a:r>
          </a:p>
        </p:txBody>
      </p:sp>
    </p:spTree>
    <p:extLst>
      <p:ext uri="{BB962C8B-B14F-4D97-AF65-F5344CB8AC3E}">
        <p14:creationId xmlns:p14="http://schemas.microsoft.com/office/powerpoint/2010/main" val="10790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Step 3: </a:t>
            </a:r>
            <a:r>
              <a:rPr lang="en-US"/>
              <a:t>Import </a:t>
            </a:r>
            <a:r>
              <a:rPr lang="en-US" dirty="0"/>
              <a:t>RobotBuilder into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825625"/>
            <a:ext cx="11595100" cy="4351338"/>
          </a:xfrm>
        </p:spPr>
        <p:txBody>
          <a:bodyPr/>
          <a:lstStyle/>
          <a:p>
            <a:r>
              <a:rPr lang="en-US" dirty="0"/>
              <a:t>Save the RobotBuilder Project</a:t>
            </a:r>
          </a:p>
          <a:p>
            <a:pPr lvl="1"/>
            <a:r>
              <a:rPr lang="en-US" dirty="0"/>
              <a:t>Select  </a:t>
            </a:r>
            <a:r>
              <a:rPr lang="en-US" b="1" dirty="0">
                <a:solidFill>
                  <a:srgbClr val="00B050"/>
                </a:solidFill>
              </a:rPr>
              <a:t>RobotBuilder</a:t>
            </a:r>
            <a:r>
              <a:rPr lang="en-US" dirty="0"/>
              <a:t> =&gt; Save As =&gt; “C:\_Robotics\2016\Eclipse_Projects\RobotOne”</a:t>
            </a:r>
          </a:p>
          <a:p>
            <a:r>
              <a:rPr lang="en-US" dirty="0"/>
              <a:t>Export the Java Code</a:t>
            </a:r>
          </a:p>
          <a:p>
            <a:pPr lvl="1"/>
            <a:r>
              <a:rPr lang="en-US" dirty="0"/>
              <a:t>Select  </a:t>
            </a:r>
            <a:r>
              <a:rPr lang="en-US" b="1" dirty="0">
                <a:solidFill>
                  <a:srgbClr val="00B050"/>
                </a:solidFill>
              </a:rPr>
              <a:t>RobotBuilder</a:t>
            </a:r>
            <a:r>
              <a:rPr lang="en-US" dirty="0"/>
              <a:t> =&gt; Export =&gt; Java       Or   “Java” on the Menu</a:t>
            </a:r>
          </a:p>
          <a:p>
            <a:pPr lvl="1"/>
            <a:endParaRPr lang="en-US" dirty="0"/>
          </a:p>
          <a:p>
            <a:r>
              <a:rPr lang="en-US" dirty="0"/>
              <a:t>Import the Java Project into Eclipse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0070C0"/>
                </a:solidFill>
              </a:rPr>
              <a:t>Eclipse</a:t>
            </a:r>
            <a:r>
              <a:rPr lang="en-US" dirty="0"/>
              <a:t> =&gt; File =&gt; Import =&gt; General =&gt; Existing Projects into Workspace</a:t>
            </a:r>
          </a:p>
          <a:p>
            <a:pPr lvl="1"/>
            <a:r>
              <a:rPr lang="en-US" dirty="0"/>
              <a:t>Browse to project folder:   e.g.:  “C:\_Robotics\2016\Eclipse_Projects\RobotOne”</a:t>
            </a:r>
          </a:p>
        </p:txBody>
      </p:sp>
    </p:spTree>
    <p:extLst>
      <p:ext uri="{BB962C8B-B14F-4D97-AF65-F5344CB8AC3E}">
        <p14:creationId xmlns:p14="http://schemas.microsoft.com/office/powerpoint/2010/main" val="29598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13150" y="1155941"/>
            <a:ext cx="2846100" cy="5505703"/>
            <a:chOff x="1408583" y="882044"/>
            <a:chExt cx="2846100" cy="55057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454" y="1343709"/>
              <a:ext cx="2770358" cy="50440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408583" y="882044"/>
              <a:ext cx="2846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RobotBuilder Project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26338" y="1130541"/>
            <a:ext cx="4811411" cy="5317826"/>
            <a:chOff x="6126338" y="759124"/>
            <a:chExt cx="4811411" cy="53178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6338" y="1654506"/>
              <a:ext cx="4103298" cy="44224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664913" y="759124"/>
              <a:ext cx="4272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Resulting JAVA Project in Eclipse</a:t>
              </a:r>
            </a:p>
          </p:txBody>
        </p:sp>
      </p:grpSp>
      <p:sp>
        <p:nvSpPr>
          <p:cNvPr id="8" name="Right Brace 7"/>
          <p:cNvSpPr/>
          <p:nvPr/>
        </p:nvSpPr>
        <p:spPr>
          <a:xfrm>
            <a:off x="3657600" y="4724400"/>
            <a:ext cx="673100" cy="193724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flipH="1">
            <a:off x="5895516" y="3669102"/>
            <a:ext cx="673100" cy="207609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flipH="1">
            <a:off x="6126338" y="5883215"/>
            <a:ext cx="536522" cy="59055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3657600" y="1909313"/>
            <a:ext cx="673100" cy="175978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 rot="3858621">
            <a:off x="3442215" y="4227079"/>
            <a:ext cx="3700990" cy="388488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 rot="19319026">
            <a:off x="4426364" y="5075183"/>
            <a:ext cx="1538589" cy="272910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9354512" y="3099858"/>
            <a:ext cx="673100" cy="45614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27612" y="3099858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Robot Overhead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787899" y="978141"/>
            <a:ext cx="1482037" cy="778772"/>
          </a:xfrm>
          <a:prstGeom prst="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3657600" y="3960809"/>
            <a:ext cx="673100" cy="5946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 rot="19944780">
            <a:off x="4298713" y="3544333"/>
            <a:ext cx="2491903" cy="309760"/>
          </a:xfrm>
          <a:prstGeom prst="left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0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5" y="419100"/>
            <a:ext cx="1156816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4:</a:t>
            </a:r>
            <a:r>
              <a:rPr lang="en-US"/>
              <a:t> Finish the Software in Eclipse</a:t>
            </a:r>
            <a:br>
              <a:rPr lang="en-US"/>
            </a:br>
            <a:r>
              <a:rPr lang="en-US"/>
              <a:t>	</a:t>
            </a:r>
            <a:r>
              <a:rPr lang="en-US" sz="3600"/>
              <a:t>Detailed </a:t>
            </a:r>
            <a:r>
              <a:rPr lang="en-US" sz="3600" dirty="0"/>
              <a:t>Coding Begins ……….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this point you have a lot of code that does </a:t>
            </a:r>
            <a:r>
              <a:rPr lang="en-US" b="1" dirty="0"/>
              <a:t>nothing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Need to tie inputs </a:t>
            </a:r>
            <a:r>
              <a:rPr lang="en-US"/>
              <a:t>to outputs using methods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Need to create Methods() within the Subsystems</a:t>
            </a:r>
          </a:p>
          <a:p>
            <a:pPr marL="0" indent="0">
              <a:buNone/>
            </a:pPr>
            <a:r>
              <a:rPr lang="en-US" dirty="0"/>
              <a:t>Commands call Methods ()</a:t>
            </a:r>
          </a:p>
          <a:p>
            <a:pPr marL="0" indent="0">
              <a:buNone/>
            </a:pPr>
            <a:r>
              <a:rPr lang="en-US" dirty="0"/>
              <a:t>User Interface calls Commands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600" y="5689600"/>
            <a:ext cx="11480800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“Command” object </a:t>
            </a:r>
            <a:r>
              <a:rPr lang="en-US" sz="2400" b="1" u="sng" dirty="0">
                <a:solidFill>
                  <a:srgbClr val="FFFF00"/>
                </a:solidFill>
              </a:rPr>
              <a:t>Tells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a “Subsystem” object to </a:t>
            </a:r>
            <a:r>
              <a:rPr lang="en-US" sz="2400" b="1" u="sng" dirty="0">
                <a:solidFill>
                  <a:srgbClr val="FFFF00"/>
                </a:solidFill>
              </a:rPr>
              <a:t>do something</a:t>
            </a:r>
            <a:r>
              <a:rPr lang="en-US" sz="2400" b="1" dirty="0">
                <a:solidFill>
                  <a:schemeClr val="bg1"/>
                </a:solidFill>
              </a:rPr>
              <a:t> by way of “Methods”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825625"/>
            <a:ext cx="11772899" cy="4351338"/>
          </a:xfrm>
        </p:spPr>
        <p:txBody>
          <a:bodyPr/>
          <a:lstStyle/>
          <a:p>
            <a:r>
              <a:rPr lang="en-US" dirty="0"/>
              <a:t>Demonstrate a process to create a basic Robot using Eclipse and RobotBuilder</a:t>
            </a:r>
          </a:p>
          <a:p>
            <a:r>
              <a:rPr lang="en-US" dirty="0"/>
              <a:t>Demonstrate the FRCSIM (Robot Simulator)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WPI (Worcester Polytechnic Institute) Robot Builder Resource:</a:t>
            </a:r>
          </a:p>
          <a:p>
            <a:r>
              <a:rPr lang="en-US" sz="2000" dirty="0"/>
              <a:t>https://wpilib.screenstepslive.com/s/4485/m/26402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090" y="4749800"/>
            <a:ext cx="4647248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FRC </a:t>
            </a:r>
            <a:r>
              <a:rPr lang="en-US" b="1" u="sng" dirty="0"/>
              <a:t>IterativeRobot </a:t>
            </a:r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50" y="1558925"/>
            <a:ext cx="116459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RobotBuilder</a:t>
            </a:r>
            <a:r>
              <a:rPr lang="en-US" dirty="0"/>
              <a:t> creates an framework or template based on the IterativeRobot</a:t>
            </a:r>
          </a:p>
          <a:p>
            <a:pPr marL="0" indent="0">
              <a:buNone/>
            </a:pPr>
            <a:r>
              <a:rPr lang="en-US" dirty="0"/>
              <a:t>Supports: </a:t>
            </a:r>
          </a:p>
          <a:p>
            <a:r>
              <a:rPr lang="en-US" dirty="0"/>
              <a:t>Robot software initialization</a:t>
            </a:r>
          </a:p>
          <a:p>
            <a:r>
              <a:rPr lang="en-US" dirty="0"/>
              <a:t>Autonomous mode</a:t>
            </a:r>
          </a:p>
          <a:p>
            <a:r>
              <a:rPr lang="en-US" dirty="0"/>
              <a:t>TeleOperate mode</a:t>
            </a:r>
          </a:p>
          <a:p>
            <a:pPr marL="0" indent="0">
              <a:buNone/>
            </a:pPr>
            <a:r>
              <a:rPr lang="en-US" dirty="0"/>
              <a:t>During development, the operating mode is selected by the </a:t>
            </a:r>
            <a:r>
              <a:rPr lang="en-US" b="1" dirty="0"/>
              <a:t>DriversStation</a:t>
            </a:r>
          </a:p>
          <a:p>
            <a:pPr marL="0" indent="0">
              <a:buNone/>
            </a:pPr>
            <a:r>
              <a:rPr lang="en-US" dirty="0"/>
              <a:t>During Competition, the mode is controlled by the Field Management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9" y="5173484"/>
            <a:ext cx="7216157" cy="1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1079500" y="1225688"/>
            <a:ext cx="1066800" cy="5382407"/>
          </a:xfrm>
          <a:prstGeom prst="down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383442" y="3638619"/>
            <a:ext cx="798556" cy="806450"/>
            <a:chOff x="7431044" y="927100"/>
            <a:chExt cx="798556" cy="806450"/>
          </a:xfrm>
          <a:solidFill>
            <a:srgbClr val="00B0F0"/>
          </a:solidFill>
        </p:grpSpPr>
        <p:sp>
          <p:nvSpPr>
            <p:cNvPr id="11" name="Circular Arrow 10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83442" y="4771656"/>
            <a:ext cx="798556" cy="806450"/>
            <a:chOff x="7431044" y="927100"/>
            <a:chExt cx="798556" cy="806450"/>
          </a:xfrm>
          <a:solidFill>
            <a:srgbClr val="92D050"/>
          </a:solidFill>
        </p:grpSpPr>
        <p:sp>
          <p:nvSpPr>
            <p:cNvPr id="15" name="Circular Arrow 14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15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83442" y="5801646"/>
            <a:ext cx="798556" cy="806450"/>
            <a:chOff x="7431044" y="927100"/>
            <a:chExt cx="798556" cy="806450"/>
          </a:xfrm>
          <a:solidFill>
            <a:srgbClr val="FF0000"/>
          </a:solidFill>
        </p:grpSpPr>
        <p:sp>
          <p:nvSpPr>
            <p:cNvPr id="18" name="Circular Arrow 17"/>
            <p:cNvSpPr/>
            <p:nvPr/>
          </p:nvSpPr>
          <p:spPr>
            <a:xfrm>
              <a:off x="7431045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flipH="1" flipV="1">
              <a:off x="7431044" y="927100"/>
              <a:ext cx="798555" cy="806450"/>
            </a:xfrm>
            <a:prstGeom prst="circular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Down Arrow 19"/>
          <p:cNvSpPr/>
          <p:nvPr/>
        </p:nvSpPr>
        <p:spPr>
          <a:xfrm>
            <a:off x="2431108" y="1318436"/>
            <a:ext cx="703226" cy="215688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563"/>
          </a:xfrm>
        </p:spPr>
        <p:txBody>
          <a:bodyPr>
            <a:normAutofit/>
          </a:bodyPr>
          <a:lstStyle/>
          <a:p>
            <a:r>
              <a:rPr lang="en-US" sz="4800" b="1" dirty="0"/>
              <a:t>High level structure of the </a:t>
            </a:r>
            <a:r>
              <a:rPr lang="en-US" sz="4800" b="1" u="sng" dirty="0"/>
              <a:t>IterativeRobot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1998" y="1225689"/>
            <a:ext cx="809080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Power On</a:t>
            </a:r>
          </a:p>
          <a:p>
            <a:r>
              <a:rPr lang="en-US" sz="2400" b="1" dirty="0"/>
              <a:t>Runs robotInit() method </a:t>
            </a:r>
          </a:p>
          <a:p>
            <a:r>
              <a:rPr lang="en-US" sz="2400" b="1" dirty="0"/>
              <a:t>            Initializes all of the defined subsystems </a:t>
            </a:r>
            <a:r>
              <a:rPr lang="en-US" sz="2000" dirty="0"/>
              <a:t>(Runs constructors)</a:t>
            </a:r>
            <a:endParaRPr lang="en-US" sz="2400" dirty="0"/>
          </a:p>
          <a:p>
            <a:r>
              <a:rPr lang="en-US" sz="2400" b="1" dirty="0"/>
              <a:t>Runs OI</a:t>
            </a:r>
            <a:r>
              <a:rPr lang="en-US" sz="2400" b="1"/>
              <a:t>() method</a:t>
            </a:r>
            <a:endParaRPr lang="en-US" sz="2400" b="1" dirty="0"/>
          </a:p>
          <a:p>
            <a:pPr lvl="1"/>
            <a:r>
              <a:rPr lang="en-US" sz="2400" b="1" dirty="0"/>
              <a:t>   Initializes the O</a:t>
            </a:r>
            <a:r>
              <a:rPr lang="en-US" sz="2400" dirty="0"/>
              <a:t>perator</a:t>
            </a:r>
            <a:r>
              <a:rPr lang="en-US" sz="2400" b="1" dirty="0"/>
              <a:t> I</a:t>
            </a:r>
            <a:r>
              <a:rPr lang="en-US" sz="2400" dirty="0"/>
              <a:t>nterface</a:t>
            </a:r>
            <a:r>
              <a:rPr lang="en-US" sz="2400" b="1" dirty="0"/>
              <a:t> </a:t>
            </a:r>
            <a:r>
              <a:rPr lang="en-US" sz="2000" dirty="0"/>
              <a:t>(Runs constructors)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Runs disabledInit()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Runs disabledPeriodic()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  <a:p>
            <a:r>
              <a:rPr lang="en-US" sz="2400" b="1" dirty="0"/>
              <a:t>Runs autonomousInit()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autonomousPeriodic()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  <a:p>
            <a:r>
              <a:rPr lang="en-US" sz="2400" b="1" dirty="0"/>
              <a:t>teleopInit() method </a:t>
            </a:r>
            <a:r>
              <a:rPr lang="en-US" sz="2400" b="1" dirty="0">
                <a:solidFill>
                  <a:srgbClr val="FF0000"/>
                </a:solidFill>
              </a:rPr>
              <a:t>once</a:t>
            </a:r>
          </a:p>
          <a:p>
            <a:r>
              <a:rPr lang="en-US" sz="2400" b="1" dirty="0"/>
              <a:t>teleopPeriodic() method </a:t>
            </a:r>
            <a:r>
              <a:rPr lang="en-US" sz="2400" b="1" dirty="0">
                <a:solidFill>
                  <a:srgbClr val="00B050"/>
                </a:solidFill>
              </a:rPr>
              <a:t>REPEATEDLY</a:t>
            </a:r>
          </a:p>
          <a:p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9347200" y="4902200"/>
            <a:ext cx="2371849" cy="461665"/>
            <a:chOff x="9347200" y="4902200"/>
            <a:chExt cx="2371849" cy="461665"/>
          </a:xfrm>
        </p:grpSpPr>
        <p:sp>
          <p:nvSpPr>
            <p:cNvPr id="23" name="Right Brace 22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107582" y="4902200"/>
              <a:ext cx="1611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15 Seconds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327722" y="5875635"/>
            <a:ext cx="2226874" cy="461665"/>
            <a:chOff x="9347200" y="4902200"/>
            <a:chExt cx="2226874" cy="461665"/>
          </a:xfrm>
        </p:grpSpPr>
        <p:sp>
          <p:nvSpPr>
            <p:cNvPr id="32" name="Right Brace 31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07582" y="4902200"/>
              <a:ext cx="14664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 Minutes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27722" y="3811011"/>
            <a:ext cx="2799979" cy="461665"/>
            <a:chOff x="9347200" y="4902200"/>
            <a:chExt cx="2799979" cy="461665"/>
          </a:xfrm>
        </p:grpSpPr>
        <p:sp>
          <p:nvSpPr>
            <p:cNvPr id="35" name="Right Brace 34"/>
            <p:cNvSpPr/>
            <p:nvPr/>
          </p:nvSpPr>
          <p:spPr>
            <a:xfrm>
              <a:off x="9347200" y="4902200"/>
              <a:ext cx="431800" cy="457200"/>
            </a:xfrm>
            <a:prstGeom prst="rightBrac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7582" y="4902200"/>
              <a:ext cx="2039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Waiting for 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1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94609" y="228600"/>
            <a:ext cx="5575300" cy="6400800"/>
            <a:chOff x="2743200" y="228600"/>
            <a:chExt cx="5575300" cy="6400800"/>
          </a:xfrm>
        </p:grpSpPr>
        <p:sp>
          <p:nvSpPr>
            <p:cNvPr id="5" name="Down Arrow 4"/>
            <p:cNvSpPr/>
            <p:nvPr/>
          </p:nvSpPr>
          <p:spPr>
            <a:xfrm>
              <a:off x="2743200" y="1333500"/>
              <a:ext cx="1066800" cy="4445000"/>
            </a:xfrm>
            <a:prstGeom prst="downArrow">
              <a:avLst/>
            </a:prstGeom>
            <a:solidFill>
              <a:srgbClr val="F6F63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6" name="U-Turn Arrow 5"/>
            <p:cNvSpPr/>
            <p:nvPr/>
          </p:nvSpPr>
          <p:spPr>
            <a:xfrm flipH="1">
              <a:off x="3022600" y="228600"/>
              <a:ext cx="5295900" cy="1397000"/>
            </a:xfrm>
            <a:prstGeom prst="uturnArrow">
              <a:avLst>
                <a:gd name="adj1" fmla="val 22143"/>
                <a:gd name="adj2" fmla="val 21191"/>
                <a:gd name="adj3" fmla="val 25407"/>
                <a:gd name="adj4" fmla="val 44702"/>
                <a:gd name="adj5" fmla="val 75000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U-Turn Arrow 6"/>
            <p:cNvSpPr/>
            <p:nvPr/>
          </p:nvSpPr>
          <p:spPr>
            <a:xfrm flipV="1">
              <a:off x="3111500" y="5778500"/>
              <a:ext cx="5207000" cy="850900"/>
            </a:xfrm>
            <a:prstGeom prst="uturnArrow">
              <a:avLst>
                <a:gd name="adj1" fmla="val 42382"/>
                <a:gd name="adj2" fmla="val 21191"/>
                <a:gd name="adj3" fmla="val 26066"/>
                <a:gd name="adj4" fmla="val 44702"/>
                <a:gd name="adj5" fmla="val 75000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0817" y="1625599"/>
              <a:ext cx="307683" cy="461812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6307" y="1866384"/>
            <a:ext cx="44273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Checks for Operator Interface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Links the commands to be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Calls the methods in the subsystem  </a:t>
            </a:r>
            <a:br>
              <a:rPr lang="en-US" sz="2000" b="1" dirty="0"/>
            </a:br>
            <a:r>
              <a:rPr lang="en-US" sz="2000" b="1" dirty="0"/>
              <a:t>and runs one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Gets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Sets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2228897" y="696267"/>
            <a:ext cx="3373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teleopPeriodic() method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525" y="1489849"/>
            <a:ext cx="1371600" cy="16764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/>
          <p:cNvSpPr txBox="1"/>
          <p:nvPr/>
        </p:nvSpPr>
        <p:spPr>
          <a:xfrm>
            <a:off x="6569909" y="3560345"/>
            <a:ext cx="5654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run in continuous loop for </a:t>
            </a:r>
            <a:br>
              <a:rPr lang="en-US" sz="2400" dirty="0"/>
            </a:br>
            <a:r>
              <a:rPr lang="en-US" sz="2400" dirty="0"/>
              <a:t>autonomousPeriodic() or teleopPeriodic()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Loop is call 50 times per second (</a:t>
            </a:r>
            <a:r>
              <a:rPr lang="en-US" sz="2400" dirty="0">
                <a:solidFill>
                  <a:srgbClr val="FF0000"/>
                </a:solidFill>
              </a:rPr>
              <a:t>Wow!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 of a Control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JoyStick</a:t>
            </a:r>
            <a:r>
              <a:rPr lang="en-US" dirty="0"/>
              <a:t> button initiates a command</a:t>
            </a:r>
          </a:p>
          <a:p>
            <a:r>
              <a:rPr lang="en-US" dirty="0"/>
              <a:t>Command calls a subsystem method</a:t>
            </a:r>
          </a:p>
          <a:p>
            <a:r>
              <a:rPr lang="en-US" dirty="0"/>
              <a:t>Subsystem method signals a motor controller</a:t>
            </a:r>
          </a:p>
          <a:p>
            <a:r>
              <a:rPr lang="en-US" dirty="0"/>
              <a:t>Motor controller makes the wheels turn or an arm move!</a:t>
            </a:r>
          </a:p>
        </p:txBody>
      </p:sp>
    </p:spTree>
    <p:extLst>
      <p:ext uri="{BB962C8B-B14F-4D97-AF65-F5344CB8AC3E}">
        <p14:creationId xmlns:p14="http://schemas.microsoft.com/office/powerpoint/2010/main" val="18122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95" y="1559800"/>
            <a:ext cx="8570836" cy="452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6856" y="351000"/>
            <a:ext cx="980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Example – Operator Interface Calls the Command</a:t>
            </a:r>
          </a:p>
        </p:txBody>
      </p:sp>
      <p:sp>
        <p:nvSpPr>
          <p:cNvPr id="5" name="Oval 4"/>
          <p:cNvSpPr/>
          <p:nvPr/>
        </p:nvSpPr>
        <p:spPr>
          <a:xfrm>
            <a:off x="1526856" y="4252775"/>
            <a:ext cx="7581900" cy="800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993495" y="4876800"/>
            <a:ext cx="2919105" cy="1619498"/>
          </a:xfrm>
          <a:prstGeom prst="wedgeRoundRectCallout">
            <a:avLst>
              <a:gd name="adj1" fmla="val -61154"/>
              <a:gd name="adj2" fmla="val -64024"/>
              <a:gd name="adj3" fmla="val 16667"/>
            </a:avLst>
          </a:prstGeom>
          <a:solidFill>
            <a:srgbClr val="FF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When </a:t>
            </a:r>
            <a:r>
              <a:rPr lang="en-US" sz="2000" b="1">
                <a:solidFill>
                  <a:schemeClr val="tx1"/>
                </a:solidFill>
              </a:rPr>
              <a:t>Button 2 </a:t>
            </a:r>
            <a:r>
              <a:rPr lang="en-US" sz="2000" b="1" dirty="0">
                <a:solidFill>
                  <a:schemeClr val="tx1"/>
                </a:solidFill>
              </a:rPr>
              <a:t>is pushed, the command to Move the Arm is run</a:t>
            </a:r>
          </a:p>
        </p:txBody>
      </p:sp>
      <p:sp>
        <p:nvSpPr>
          <p:cNvPr id="7" name="Oval 6"/>
          <p:cNvSpPr/>
          <p:nvPr/>
        </p:nvSpPr>
        <p:spPr>
          <a:xfrm>
            <a:off x="2032000" y="1559800"/>
            <a:ext cx="1295400" cy="357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72516" y="1316683"/>
            <a:ext cx="10640084" cy="5366530"/>
            <a:chOff x="1272516" y="1316683"/>
            <a:chExt cx="10640084" cy="53665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700" y="1316683"/>
              <a:ext cx="7115175" cy="536653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272516" y="4114800"/>
              <a:ext cx="6550684" cy="10414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4" name="Rounded Rectangular Callout 3"/>
            <p:cNvSpPr/>
            <p:nvPr/>
          </p:nvSpPr>
          <p:spPr>
            <a:xfrm>
              <a:off x="9424059" y="4935786"/>
              <a:ext cx="2488541" cy="855414"/>
            </a:xfrm>
            <a:prstGeom prst="wedgeRoundRectCallout">
              <a:avLst>
                <a:gd name="adj1" fmla="val -116031"/>
                <a:gd name="adj2" fmla="val -63239"/>
                <a:gd name="adj3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Commands call Subsystem Methods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26856" y="351000"/>
            <a:ext cx="1009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Example – Commands Calls the Subsystem Method</a:t>
            </a:r>
          </a:p>
        </p:txBody>
      </p:sp>
      <p:sp>
        <p:nvSpPr>
          <p:cNvPr id="7" name="Oval 6"/>
          <p:cNvSpPr/>
          <p:nvPr/>
        </p:nvSpPr>
        <p:spPr>
          <a:xfrm>
            <a:off x="2819400" y="1212702"/>
            <a:ext cx="3289301" cy="463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2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22300" y="1255712"/>
            <a:ext cx="9677400" cy="4975129"/>
            <a:chOff x="2235200" y="1319212"/>
            <a:chExt cx="9677400" cy="49751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00" y="1319212"/>
              <a:ext cx="6718300" cy="496034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2235200" y="3238500"/>
              <a:ext cx="4127500" cy="7747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9424059" y="4674843"/>
              <a:ext cx="2488541" cy="1619498"/>
            </a:xfrm>
            <a:prstGeom prst="wedgeRoundRectCallout">
              <a:avLst>
                <a:gd name="adj1" fmla="val -171148"/>
                <a:gd name="adj2" fmla="val -114996"/>
                <a:gd name="adj3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Methods Control the hardware with primitive commands</a:t>
              </a:r>
            </a:p>
          </p:txBody>
        </p:sp>
      </p:grpSp>
      <p:pic>
        <p:nvPicPr>
          <p:cNvPr id="1026" name="Picture 2" descr="Picture of HS-322HD Servo (fc15-06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432" y="826856"/>
            <a:ext cx="1847491" cy="13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740237" y="2355227"/>
            <a:ext cx="4445877" cy="1912280"/>
            <a:chOff x="2465563" y="3740727"/>
            <a:chExt cx="4445877" cy="1912280"/>
          </a:xfrm>
        </p:grpSpPr>
        <p:sp>
          <p:nvSpPr>
            <p:cNvPr id="10" name="Rectangle 9"/>
            <p:cNvSpPr/>
            <p:nvPr/>
          </p:nvSpPr>
          <p:spPr>
            <a:xfrm>
              <a:off x="4027488" y="4374301"/>
              <a:ext cx="746393" cy="125460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194401" y="4475118"/>
              <a:ext cx="436976" cy="4704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40742" y="3740727"/>
              <a:ext cx="2282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.Set(0.5)     </a:t>
              </a:r>
              <a:r>
                <a:rPr lang="en-US" i="1">
                  <a:solidFill>
                    <a:srgbClr val="FF0000"/>
                  </a:solidFill>
                </a:rPr>
                <a:t>[Mid point]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49486" y="4755406"/>
              <a:ext cx="1961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.set(1.0) </a:t>
              </a:r>
              <a:endParaRPr lang="en-US" dirty="0"/>
            </a:p>
            <a:p>
              <a:r>
                <a:rPr lang="en-US" i="1" dirty="0">
                  <a:solidFill>
                    <a:srgbClr val="FF0000"/>
                  </a:solidFill>
                </a:rPr>
                <a:t>[</a:t>
              </a:r>
              <a:r>
                <a:rPr lang="en-US" i="1">
                  <a:solidFill>
                    <a:srgbClr val="FF0000"/>
                  </a:solidFill>
                </a:rPr>
                <a:t>Full clockwise]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>
              <a:off x="4215740" y="4049487"/>
              <a:ext cx="997527" cy="9856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977980"/>
                <a:gd name="adj5" fmla="val 125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flipH="1">
              <a:off x="3655622" y="4059383"/>
              <a:ext cx="997527" cy="98565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977980"/>
                <a:gd name="adj5" fmla="val 125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65563" y="4729677"/>
              <a:ext cx="15245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.Set(0.0</a:t>
              </a:r>
              <a:r>
                <a:rPr lang="en-US">
                  <a:solidFill>
                    <a:srgbClr val="FF0000"/>
                  </a:solidFill>
                </a:rPr>
                <a:t>) </a:t>
              </a:r>
            </a:p>
            <a:p>
              <a:pPr algn="r"/>
              <a:r>
                <a:rPr lang="en-US" i="1">
                  <a:solidFill>
                    <a:srgbClr val="FF0000"/>
                  </a:solidFill>
                </a:rPr>
                <a:t>[Full </a:t>
              </a:r>
              <a:r>
                <a:rPr lang="en-US" i="1" dirty="0">
                  <a:solidFill>
                    <a:srgbClr val="FF0000"/>
                  </a:solidFill>
                </a:rPr>
                <a:t>Counter</a:t>
              </a:r>
            </a:p>
            <a:p>
              <a:pPr algn="r"/>
              <a:r>
                <a:rPr lang="en-US" i="1">
                  <a:solidFill>
                    <a:srgbClr val="FF0000"/>
                  </a:solidFill>
                </a:rPr>
                <a:t>Clockwise]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7550" y="335790"/>
            <a:ext cx="9688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</a:t>
            </a:r>
            <a:r>
              <a:rPr lang="en-US" sz="3200" b="1"/>
              <a:t>Example –Subsystem Method controls Hardware</a:t>
            </a:r>
            <a:endParaRPr lang="en-US" sz="3200" b="1" dirty="0"/>
          </a:p>
        </p:txBody>
      </p:sp>
      <p:sp>
        <p:nvSpPr>
          <p:cNvPr id="18" name="Oval 17"/>
          <p:cNvSpPr/>
          <p:nvPr/>
        </p:nvSpPr>
        <p:spPr>
          <a:xfrm>
            <a:off x="1816100" y="1552074"/>
            <a:ext cx="2260600" cy="2894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3103563"/>
            <a:ext cx="9194800" cy="3386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Command based approach provides a</a:t>
            </a:r>
            <a:br>
              <a:rPr lang="en-US" dirty="0"/>
            </a:br>
            <a:r>
              <a:rPr lang="en-US" dirty="0"/>
              <a:t>great deal of flexibility</a:t>
            </a:r>
          </a:p>
          <a:p>
            <a:pPr marL="0" indent="0">
              <a:buNone/>
            </a:pPr>
            <a:r>
              <a:rPr lang="en-US" dirty="0"/>
              <a:t>When a command is called you can call methods:</a:t>
            </a:r>
          </a:p>
          <a:p>
            <a:r>
              <a:rPr lang="en-US" dirty="0"/>
              <a:t>Call a subsystem method one time at the beginning</a:t>
            </a:r>
          </a:p>
          <a:p>
            <a:r>
              <a:rPr lang="en-US" dirty="0"/>
              <a:t>Repeatedly </a:t>
            </a:r>
          </a:p>
          <a:p>
            <a:r>
              <a:rPr lang="en-US" dirty="0"/>
              <a:t>Call a subsystem method one time at the end of a command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80200" y="711200"/>
            <a:ext cx="5511800" cy="2971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28" y="849506"/>
            <a:ext cx="5227472" cy="26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939800"/>
            <a:ext cx="10515600" cy="56181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 Arm_MovetoCenter extends Command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Constructor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Arm_MovetoCenter()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requires(Robot.arm);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just before this Command runs the first 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initialize()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repeatedly (50 times per second)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 this Command is scheduled to run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execute()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 this return true when this Command no longer needs to run execute()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boolean isFinished()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false;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Called once after isFinished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end()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Called when another command which requires one or more of the same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subsystems is scheduled to run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protected void interrupted()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500" y="2127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Options for Commands</a:t>
            </a:r>
          </a:p>
        </p:txBody>
      </p:sp>
    </p:spTree>
    <p:extLst>
      <p:ext uri="{BB962C8B-B14F-4D97-AF65-F5344CB8AC3E}">
        <p14:creationId xmlns:p14="http://schemas.microsoft.com/office/powerpoint/2010/main" val="28742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Default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087" y="1917700"/>
            <a:ext cx="118638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command performed when no other commands are given to a subsystem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Each subsystem may, but is not required to, have a default command which is </a:t>
            </a:r>
            <a:br>
              <a:rPr lang="en-US" sz="2800" dirty="0"/>
            </a:br>
            <a:r>
              <a:rPr lang="en-US" sz="2800" dirty="0"/>
              <a:t>scheduled whenever the subsystem is idle 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common example of a default command is a command for the </a:t>
            </a:r>
            <a:br>
              <a:rPr lang="en-US" sz="2800" dirty="0"/>
            </a:br>
            <a:r>
              <a:rPr lang="en-US" sz="2800" dirty="0"/>
              <a:t>drivetrain that implements the normal joystick control.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6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1" y="365125"/>
            <a:ext cx="11224273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Process to Build Robot Software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427018"/>
            <a:ext cx="11346873" cy="511232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 the Robot on Paper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Robot in RobotBuilder</a:t>
            </a:r>
          </a:p>
          <a:p>
            <a:pPr lvl="1"/>
            <a:r>
              <a:rPr lang="en-US" dirty="0"/>
              <a:t>Create subsystems, commands and Operator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RobotBuilder into Eclipse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Finish the Software in Eclipse </a:t>
            </a:r>
          </a:p>
          <a:p>
            <a:pPr lvl="1"/>
            <a:r>
              <a:rPr lang="en-US" dirty="0"/>
              <a:t>Create methods within the subsystems to implement commands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Deploy, Test, Troubleshoot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Expand, Revise, Enhance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9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Default Command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43" y="1455873"/>
            <a:ext cx="8617472" cy="337012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831499"/>
            <a:ext cx="7324385" cy="371359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4321898" y="5446111"/>
            <a:ext cx="7561787" cy="1041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Autonomous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9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 </a:t>
            </a:r>
            <a:r>
              <a:rPr lang="en-US" b="1" dirty="0"/>
              <a:t>Autonomous Command Group</a:t>
            </a:r>
          </a:p>
          <a:p>
            <a:r>
              <a:rPr lang="en-US" dirty="0"/>
              <a:t>Tells the Robot what to do when in Autonomous Mode</a:t>
            </a:r>
          </a:p>
          <a:p>
            <a:r>
              <a:rPr lang="en-US" dirty="0"/>
              <a:t>Consists of a sequence of other command </a:t>
            </a:r>
          </a:p>
          <a:p>
            <a:r>
              <a:rPr lang="en-US" dirty="0"/>
              <a:t>Performed in series or parallel</a:t>
            </a:r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900" y="4787900"/>
            <a:ext cx="16637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Start of Autonomous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0865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Move Forward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 feet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5500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Turn Right 90 degrees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35500" y="57531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Raise Arm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5444" y="4737100"/>
            <a:ext cx="1663700" cy="8636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Move to exactly 6 feet from Target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9213944" y="4787900"/>
            <a:ext cx="1663700" cy="762000"/>
          </a:xfrm>
          <a:prstGeom prst="rect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Shoot Ball</a:t>
            </a:r>
          </a:p>
        </p:txBody>
      </p: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6299200" y="5168900"/>
            <a:ext cx="9462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</p:cNvCxnSpPr>
          <p:nvPr/>
        </p:nvCxnSpPr>
        <p:spPr>
          <a:xfrm>
            <a:off x="4064565" y="5168900"/>
            <a:ext cx="5709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909144" y="5168900"/>
            <a:ext cx="304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5" idx="1"/>
          </p:cNvCxnSpPr>
          <p:nvPr/>
        </p:nvCxnSpPr>
        <p:spPr>
          <a:xfrm>
            <a:off x="2006600" y="5168900"/>
            <a:ext cx="3942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50032" y="6134100"/>
            <a:ext cx="28546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0032" y="5168900"/>
            <a:ext cx="0" cy="988868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585524" y="5184848"/>
            <a:ext cx="0" cy="97292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99200" y="6134100"/>
            <a:ext cx="299326" cy="0"/>
          </a:xfrm>
          <a:prstGeom prst="straightConnector1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/>
          <p:cNvSpPr/>
          <p:nvPr/>
        </p:nvSpPr>
        <p:spPr>
          <a:xfrm>
            <a:off x="8066725" y="6085712"/>
            <a:ext cx="2488541" cy="651124"/>
          </a:xfrm>
          <a:prstGeom prst="wedgeRoundRectCallout">
            <a:avLst>
              <a:gd name="adj1" fmla="val -106132"/>
              <a:gd name="adj2" fmla="val -99425"/>
              <a:gd name="adj3" fmla="val 16667"/>
            </a:avLst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Notice how these actions are performed in parallel</a:t>
            </a:r>
          </a:p>
        </p:txBody>
      </p:sp>
    </p:spTree>
    <p:extLst>
      <p:ext uri="{BB962C8B-B14F-4D97-AF65-F5344CB8AC3E}">
        <p14:creationId xmlns:p14="http://schemas.microsoft.com/office/powerpoint/2010/main" val="389304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=&gt; Deploy =&gt; Execute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5" y="3881725"/>
            <a:ext cx="9923809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and Deploy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22" y="1460500"/>
            <a:ext cx="9881103" cy="5141891"/>
          </a:xfrm>
        </p:spPr>
      </p:pic>
      <p:sp>
        <p:nvSpPr>
          <p:cNvPr id="5" name="Oval 4"/>
          <p:cNvSpPr/>
          <p:nvPr/>
        </p:nvSpPr>
        <p:spPr>
          <a:xfrm>
            <a:off x="6858000" y="2120900"/>
            <a:ext cx="1562100" cy="4540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7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Display of Successful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4" y="2251952"/>
            <a:ext cx="9247056" cy="41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4000" y="736600"/>
            <a:ext cx="11715750" cy="5805433"/>
            <a:chOff x="254000" y="736600"/>
            <a:chExt cx="11715750" cy="58054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736600"/>
              <a:ext cx="6096000" cy="4572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8700" y="4291013"/>
              <a:ext cx="9671050" cy="225102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2298700" y="5118073"/>
              <a:ext cx="2171700" cy="5969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72300" y="736600"/>
            <a:ext cx="2777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Smart Dashboard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66" y="1775416"/>
            <a:ext cx="4954151" cy="161548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543866" y="2565400"/>
            <a:ext cx="3476434" cy="5937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4000" y="3390900"/>
            <a:ext cx="2247900" cy="493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Smart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86" y="1231900"/>
            <a:ext cx="11000627" cy="53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Checkout!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825625"/>
            <a:ext cx="10960100" cy="4351338"/>
          </a:xfrm>
        </p:spPr>
        <p:txBody>
          <a:bodyPr/>
          <a:lstStyle/>
          <a:p>
            <a:r>
              <a:rPr lang="en-US" dirty="0"/>
              <a:t>Lift Robot wheels off of ground to prevent sudden unplanned movement</a:t>
            </a:r>
          </a:p>
          <a:p>
            <a:r>
              <a:rPr lang="en-US" dirty="0"/>
              <a:t>Keep hands, fingers and hair away from Robot</a:t>
            </a:r>
          </a:p>
          <a:p>
            <a:endParaRPr lang="en-US" dirty="0"/>
          </a:p>
          <a:p>
            <a:r>
              <a:rPr lang="en-US" dirty="0"/>
              <a:t>Test one function at a time</a:t>
            </a:r>
          </a:p>
          <a:p>
            <a:r>
              <a:rPr lang="en-US" dirty="0"/>
              <a:t>Observe and think</a:t>
            </a:r>
          </a:p>
          <a:p>
            <a:r>
              <a:rPr lang="en-US" dirty="0">
                <a:solidFill>
                  <a:srgbClr val="0070C0"/>
                </a:solidFill>
              </a:rPr>
              <a:t>Take Notes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65552">
            <a:off x="8825866" y="598993"/>
            <a:ext cx="24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Think Safety!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06" y="2810713"/>
            <a:ext cx="5198188" cy="38527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/>
          <p:cNvSpPr txBox="1"/>
          <p:nvPr/>
        </p:nvSpPr>
        <p:spPr>
          <a:xfrm>
            <a:off x="393700" y="5853797"/>
            <a:ext cx="6112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Our Robots may not follow "Asimov's Three Laws of Robotics"</a:t>
            </a:r>
          </a:p>
          <a:p>
            <a:r>
              <a:rPr lang="en-US" b="1" dirty="0">
                <a:solidFill>
                  <a:srgbClr val="00B050"/>
                </a:solidFill>
              </a:rPr>
              <a:t>“1)   A robot may not injure a human being …”</a:t>
            </a:r>
          </a:p>
        </p:txBody>
      </p:sp>
    </p:spTree>
    <p:extLst>
      <p:ext uri="{BB962C8B-B14F-4D97-AF65-F5344CB8AC3E}">
        <p14:creationId xmlns:p14="http://schemas.microsoft.com/office/powerpoint/2010/main" val="1117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2701"/>
          </a:xfrm>
        </p:spPr>
        <p:txBody>
          <a:bodyPr/>
          <a:lstStyle/>
          <a:p>
            <a:r>
              <a:rPr lang="en-US" dirty="0"/>
              <a:t>Updating the Code to Solve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4300"/>
            <a:ext cx="10515600" cy="4792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Code update can be performed either in Eclipse or </a:t>
            </a:r>
            <a:r>
              <a:rPr lang="en-US" dirty="0" err="1"/>
              <a:t>RobotBuilder</a:t>
            </a:r>
            <a:endParaRPr lang="en-US" dirty="0"/>
          </a:p>
          <a:p>
            <a:r>
              <a:rPr lang="en-US" dirty="0"/>
              <a:t>In Eclipse, edit code directly.     Always add comments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In </a:t>
            </a:r>
            <a:r>
              <a:rPr lang="en-US" sz="2400" dirty="0" err="1"/>
              <a:t>RobotBuilder</a:t>
            </a:r>
            <a:r>
              <a:rPr lang="en-US" sz="2400" dirty="0"/>
              <a:t>:</a:t>
            </a:r>
          </a:p>
          <a:p>
            <a:r>
              <a:rPr lang="en-US" sz="2400" dirty="0"/>
              <a:t>Re-Open </a:t>
            </a:r>
            <a:r>
              <a:rPr lang="en-US" sz="2400" dirty="0" err="1"/>
              <a:t>RobotBuilder</a:t>
            </a:r>
            <a:r>
              <a:rPr lang="en-US" sz="2400" dirty="0"/>
              <a:t>, Make the required updates, then export</a:t>
            </a:r>
          </a:p>
          <a:p>
            <a:r>
              <a:rPr lang="en-US" sz="2400" dirty="0"/>
              <a:t>In Eclipse, Refresh the project by selecting </a:t>
            </a:r>
            <a:r>
              <a:rPr lang="en-US" sz="2400" b="1" dirty="0">
                <a:solidFill>
                  <a:srgbClr val="FF0000"/>
                </a:solidFill>
              </a:rPr>
              <a:t>“F5”</a:t>
            </a:r>
          </a:p>
          <a:p>
            <a:r>
              <a:rPr lang="en-US" sz="2400" dirty="0"/>
              <a:t>The robotBuilder updates will be shown, User provided code remains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9" y="4813301"/>
            <a:ext cx="7517501" cy="188269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ounded Rectangular Callout 6"/>
          <p:cNvSpPr/>
          <p:nvPr/>
        </p:nvSpPr>
        <p:spPr>
          <a:xfrm>
            <a:off x="233700" y="5068512"/>
            <a:ext cx="3462000" cy="911977"/>
          </a:xfrm>
          <a:prstGeom prst="wedgeRoundRectCallout">
            <a:avLst>
              <a:gd name="adj1" fmla="val 100905"/>
              <a:gd name="adj2" fmla="val 47153"/>
              <a:gd name="adj3" fmla="val 16667"/>
            </a:avLst>
          </a:prstGeom>
          <a:solidFill>
            <a:srgbClr val="FF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Don’t edit code between the RobotBuilder comments</a:t>
            </a:r>
          </a:p>
        </p:txBody>
      </p:sp>
    </p:spTree>
    <p:extLst>
      <p:ext uri="{BB962C8B-B14F-4D97-AF65-F5344CB8AC3E}">
        <p14:creationId xmlns:p14="http://schemas.microsoft.com/office/powerpoint/2010/main" val="26730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65125"/>
            <a:ext cx="10871200" cy="132556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5: </a:t>
            </a:r>
            <a:r>
              <a:rPr lang="en-US"/>
              <a:t>Test</a:t>
            </a:r>
            <a:r>
              <a:rPr lang="en-US" dirty="0"/>
              <a:t>, Troubleshoot</a:t>
            </a:r>
            <a:r>
              <a:rPr lang="en-US"/>
              <a:t>, Resolve</a:t>
            </a:r>
            <a:br>
              <a:rPr lang="en-US"/>
            </a:br>
            <a:r>
              <a:rPr lang="en-US"/>
              <a:t>	Iterative Process…</a:t>
            </a:r>
            <a:endParaRPr lang="en-US" dirty="0"/>
          </a:p>
        </p:txBody>
      </p:sp>
      <p:sp>
        <p:nvSpPr>
          <p:cNvPr id="6" name="Circular Arrow 5"/>
          <p:cNvSpPr/>
          <p:nvPr/>
        </p:nvSpPr>
        <p:spPr>
          <a:xfrm flipH="1" flipV="1">
            <a:off x="3263900" y="2911278"/>
            <a:ext cx="4648872" cy="378567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922762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7" name="Circular Arrow 6"/>
          <p:cNvSpPr/>
          <p:nvPr/>
        </p:nvSpPr>
        <p:spPr>
          <a:xfrm>
            <a:off x="5128617" y="1845625"/>
            <a:ext cx="3065522" cy="280355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353495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9994" y="1654294"/>
            <a:ext cx="15783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5728" y="3485561"/>
            <a:ext cx="48437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Troubleshoot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6358" y="3433802"/>
            <a:ext cx="2895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Resolve</a:t>
            </a:r>
          </a:p>
        </p:txBody>
      </p:sp>
      <p:sp>
        <p:nvSpPr>
          <p:cNvPr id="12" name="Circular Arrow 11"/>
          <p:cNvSpPr/>
          <p:nvPr/>
        </p:nvSpPr>
        <p:spPr>
          <a:xfrm rot="16200000">
            <a:off x="3499002" y="1496110"/>
            <a:ext cx="2700965" cy="339999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395657"/>
              <a:gd name="adj5" fmla="val 12500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7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 b="1"/>
              <a:t>  Design </a:t>
            </a:r>
            <a:r>
              <a:rPr lang="en-US" b="1" dirty="0"/>
              <a:t>the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224"/>
            <a:ext cx="10515600" cy="484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/>
              <a:t>Understand the Game then Design the Robot</a:t>
            </a:r>
          </a:p>
          <a:p>
            <a:r>
              <a:rPr lang="en-US" sz="2400" dirty="0"/>
              <a:t>Define the Requirements for the Robot</a:t>
            </a:r>
          </a:p>
          <a:p>
            <a:pPr lvl="1"/>
            <a:r>
              <a:rPr lang="en-US" sz="2000" dirty="0"/>
              <a:t>Understand how to play the Game and scoring</a:t>
            </a:r>
          </a:p>
          <a:p>
            <a:pPr lvl="1"/>
            <a:r>
              <a:rPr lang="en-US" sz="2000" dirty="0"/>
              <a:t>Decide how your Team will play the game</a:t>
            </a:r>
          </a:p>
          <a:p>
            <a:pPr lvl="1"/>
            <a:r>
              <a:rPr lang="en-US" sz="2000" dirty="0"/>
              <a:t>Decide what your robot needs to do</a:t>
            </a:r>
          </a:p>
          <a:p>
            <a:r>
              <a:rPr lang="en-US" sz="2400" dirty="0"/>
              <a:t>Create an initial design of the Robot and decompose into Subsystems</a:t>
            </a:r>
          </a:p>
          <a:p>
            <a:pPr lvl="1"/>
            <a:r>
              <a:rPr lang="en-US" sz="2000" dirty="0"/>
              <a:t>Identify Subsystems: Drive Train, Shooter/Manipulator</a:t>
            </a:r>
          </a:p>
          <a:p>
            <a:pPr lvl="1"/>
            <a:r>
              <a:rPr lang="en-US" sz="2000" dirty="0"/>
              <a:t>Design the User Interface:  Joystick control functions, Smart Dashboard</a:t>
            </a:r>
          </a:p>
          <a:p>
            <a:pPr lvl="1"/>
            <a:r>
              <a:rPr lang="en-US" sz="2000" dirty="0"/>
              <a:t>Identify what the robot will do: autonomous actions, drive behavior, arm movements</a:t>
            </a:r>
          </a:p>
          <a:p>
            <a:r>
              <a:rPr lang="en-US" sz="2400" dirty="0"/>
              <a:t>Software High Level Design</a:t>
            </a:r>
          </a:p>
          <a:p>
            <a:pPr lvl="1"/>
            <a:r>
              <a:rPr lang="en-US" sz="2000" dirty="0"/>
              <a:t>Determine what functions/actions the subsystems must do.  </a:t>
            </a:r>
            <a:r>
              <a:rPr lang="en-US" sz="2000" i="1" u="sng" dirty="0"/>
              <a:t>Document requirements</a:t>
            </a:r>
          </a:p>
          <a:p>
            <a:pPr lvl="1"/>
            <a:r>
              <a:rPr lang="en-US" sz="2000" dirty="0"/>
              <a:t>Determine the best approach for the User Interface, </a:t>
            </a:r>
            <a:r>
              <a:rPr lang="en-US" sz="2000" i="1" u="sng" dirty="0"/>
              <a:t>How do you drive the robot?</a:t>
            </a:r>
          </a:p>
        </p:txBody>
      </p:sp>
    </p:spTree>
    <p:extLst>
      <p:ext uri="{BB962C8B-B14F-4D97-AF65-F5344CB8AC3E}">
        <p14:creationId xmlns:p14="http://schemas.microsoft.com/office/powerpoint/2010/main" val="33790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675" y="182046"/>
            <a:ext cx="3028950" cy="42195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Methods: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98500" y="18737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  Print statements to the </a:t>
            </a:r>
            <a:r>
              <a:rPr lang="en-US"/>
              <a:t>System Console (Riolog)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sz="2000" dirty="0"/>
              <a:t>System.out.println("Ball Release Going Out");</a:t>
            </a:r>
          </a:p>
          <a:p>
            <a:pPr marL="514350" indent="-514350">
              <a:buAutoNum type="arabicParenR" startAt="2"/>
            </a:pPr>
            <a:r>
              <a:rPr lang="en-US" dirty="0"/>
              <a:t>Smart Dashboard</a:t>
            </a:r>
          </a:p>
          <a:p>
            <a:pPr marL="514350" indent="-514350">
              <a:buAutoNum type="arabicParenR" startAt="2"/>
            </a:pPr>
            <a:endParaRPr lang="en-US" dirty="0"/>
          </a:p>
          <a:p>
            <a:pPr marL="514350" indent="-514350">
              <a:buAutoNum type="arabicParenR" startAt="2"/>
            </a:pPr>
            <a:r>
              <a:rPr lang="en-US"/>
              <a:t>Many other approaches …</a:t>
            </a:r>
            <a:endParaRPr lang="en-US" dirty="0"/>
          </a:p>
          <a:p>
            <a:pPr marL="514350" indent="-514350">
              <a:buAutoNum type="arabicParenR" startAt="2"/>
            </a:pP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flipH="1">
            <a:off x="10312399" y="2959894"/>
            <a:ext cx="1749425" cy="496888"/>
          </a:xfrm>
          <a:prstGeom prst="rightArrow">
            <a:avLst/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3653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899" y="939800"/>
            <a:ext cx="11080173" cy="56181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FRCSIM provides a means to develop software and run in a Simulator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High Level Process:</a:t>
            </a:r>
          </a:p>
          <a:p>
            <a:pPr marR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Robot in SolidWorks</a:t>
            </a:r>
          </a:p>
          <a:p>
            <a:pPr marR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with motors and sensors with the FRC SolidWorks Gazebo Plugin</a:t>
            </a:r>
          </a:p>
          <a:p>
            <a:pPr marR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 Robot and World</a:t>
            </a:r>
          </a:p>
          <a:p>
            <a:pPr marR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robot and world Gazebo</a:t>
            </a:r>
          </a:p>
          <a:p>
            <a:pPr marR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and Run code in Eclipse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1499" y="212725"/>
            <a:ext cx="11454245" cy="867930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srgbClr val="0070C0"/>
                </a:solidFill>
              </a:rPr>
              <a:t>FRCSIM </a:t>
            </a:r>
            <a:r>
              <a:rPr lang="en-US" sz="4000" b="1" dirty="0">
                <a:solidFill>
                  <a:srgbClr val="0070C0"/>
                </a:solidFill>
              </a:rPr>
              <a:t>(a WPI Implementation of Gazebo Robot Simulator)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17" y="1441473"/>
            <a:ext cx="8799265" cy="5296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Create Robot in SolidWorks</a:t>
            </a:r>
          </a:p>
        </p:txBody>
      </p:sp>
      <p:sp>
        <p:nvSpPr>
          <p:cNvPr id="6" name="Oval 5"/>
          <p:cNvSpPr/>
          <p:nvPr/>
        </p:nvSpPr>
        <p:spPr>
          <a:xfrm>
            <a:off x="3853515" y="2392218"/>
            <a:ext cx="1512811" cy="2770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073235" y="5551056"/>
            <a:ext cx="1209964" cy="7527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754910" y="1777999"/>
            <a:ext cx="655781" cy="6142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6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927" y="365125"/>
            <a:ext cx="10612582" cy="1325563"/>
          </a:xfrm>
        </p:spPr>
        <p:txBody>
          <a:bodyPr/>
          <a:lstStyle/>
          <a:p>
            <a:r>
              <a:rPr lang="en-US" dirty="0"/>
              <a:t>2) Enhance with motors and sensors with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SolidWork’s</a:t>
            </a:r>
            <a:r>
              <a:rPr lang="en-US" dirty="0"/>
              <a:t> Gazebo Plugin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5" y="1784456"/>
            <a:ext cx="7568697" cy="49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5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4) Open the Robot Model in Gazebo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31" y="1520908"/>
            <a:ext cx="8733877" cy="5062602"/>
          </a:xfrm>
        </p:spPr>
      </p:pic>
    </p:spTree>
    <p:extLst>
      <p:ext uri="{BB962C8B-B14F-4D97-AF65-F5344CB8AC3E}">
        <p14:creationId xmlns:p14="http://schemas.microsoft.com/office/powerpoint/2010/main" val="1038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5) Develop and Run code in Eclipse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1" y="2001199"/>
            <a:ext cx="8368504" cy="447131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07" y="1523927"/>
            <a:ext cx="3756153" cy="44427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889807" y="2142836"/>
            <a:ext cx="3756153" cy="8682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6) Running the Simulation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1" y="1339461"/>
            <a:ext cx="9293512" cy="5386995"/>
          </a:xfrm>
        </p:spPr>
      </p:pic>
    </p:spTree>
    <p:extLst>
      <p:ext uri="{BB962C8B-B14F-4D97-AF65-F5344CB8AC3E}">
        <p14:creationId xmlns:p14="http://schemas.microsoft.com/office/powerpoint/2010/main" val="3900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218" y="2669309"/>
            <a:ext cx="333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8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8738" y="1696673"/>
            <a:ext cx="4036736" cy="435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5347" y="402456"/>
            <a:ext cx="40576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1835604" y="3681352"/>
            <a:ext cx="3880386" cy="2283033"/>
            <a:chOff x="311604" y="4215740"/>
            <a:chExt cx="3013487" cy="174864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1604" y="4215740"/>
              <a:ext cx="3013487" cy="1748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5-Point Star 4"/>
            <p:cNvSpPr/>
            <p:nvPr/>
          </p:nvSpPr>
          <p:spPr>
            <a:xfrm>
              <a:off x="2569507" y="5105160"/>
              <a:ext cx="45719" cy="45719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74532" y="2208811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Manassas, VA</a:t>
            </a:r>
          </a:p>
          <a:p>
            <a:pPr algn="ctr"/>
            <a:r>
              <a:rPr lang="en-US" sz="2400" dirty="0"/>
              <a:t>Osbourn High school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8889" y="2084119"/>
            <a:ext cx="1259527" cy="119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50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877300" cy="4525963"/>
          </a:xfrm>
        </p:spPr>
        <p:txBody>
          <a:bodyPr>
            <a:noAutofit/>
          </a:bodyPr>
          <a:lstStyle/>
          <a:p>
            <a:r>
              <a:rPr lang="en-US" sz="3200" dirty="0"/>
              <a:t>My career:   BS - Electrical Engineering </a:t>
            </a:r>
            <a:br>
              <a:rPr lang="en-US" sz="3200" dirty="0"/>
            </a:br>
            <a:r>
              <a:rPr lang="en-US" sz="1600" dirty="0"/>
              <a:t>                                                                    </a:t>
            </a:r>
            <a:r>
              <a:rPr lang="en-US" sz="1800" dirty="0"/>
              <a:t>(Univ. of South Carolina, 1983)</a:t>
            </a:r>
            <a:endParaRPr lang="en-US" sz="2400" dirty="0"/>
          </a:p>
          <a:p>
            <a:pPr lvl="1"/>
            <a:r>
              <a:rPr lang="en-US" dirty="0"/>
              <a:t>Commercial Satellite Communications</a:t>
            </a:r>
          </a:p>
          <a:p>
            <a:pPr lvl="1"/>
            <a:r>
              <a:rPr lang="en-US" dirty="0"/>
              <a:t>Military Communications (Robust HF Radios)</a:t>
            </a:r>
          </a:p>
          <a:p>
            <a:pPr lvl="1"/>
            <a:r>
              <a:rPr lang="en-US" dirty="0"/>
              <a:t>Military Communications Maintenance Training Simulators </a:t>
            </a:r>
          </a:p>
          <a:p>
            <a:pPr lvl="1"/>
            <a:r>
              <a:rPr lang="en-US" dirty="0"/>
              <a:t>Military Flight Simulators (Helicopters)</a:t>
            </a:r>
          </a:p>
          <a:p>
            <a:pPr lvl="1"/>
            <a:r>
              <a:rPr lang="en-US" dirty="0"/>
              <a:t>Military Communications on Helicopters</a:t>
            </a:r>
          </a:p>
          <a:p>
            <a:pPr lvl="1"/>
            <a:r>
              <a:rPr lang="en-US" dirty="0"/>
              <a:t>Military Electronic Communication Systems (Secure Email)</a:t>
            </a:r>
          </a:p>
          <a:p>
            <a:pPr lvl="1"/>
            <a:endParaRPr lang="en-US" dirty="0"/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System Engineering – Figuring out what needs to be made</a:t>
            </a:r>
          </a:p>
          <a:p>
            <a:pPr lvl="1"/>
            <a:r>
              <a:rPr lang="en-US" dirty="0"/>
              <a:t>Integration and Test - Making new systems work the first time</a:t>
            </a:r>
          </a:p>
          <a:p>
            <a:pPr lvl="1"/>
            <a:r>
              <a:rPr lang="en-US" sz="2800" dirty="0"/>
              <a:t>Information Assurance – Protecting our systems</a:t>
            </a:r>
          </a:p>
        </p:txBody>
      </p:sp>
      <p:pic>
        <p:nvPicPr>
          <p:cNvPr id="8" name="Picture 7" descr="220px-SBS-3_with_PAM-D_st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0000" y="274638"/>
            <a:ext cx="1993900" cy="15860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 descr="SH-60B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0000" y="2014055"/>
            <a:ext cx="1993900" cy="125134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 descr="italeri-eh-101-merlin-0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0000" y="3418760"/>
            <a:ext cx="1993900" cy="131686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90000" y="4888987"/>
            <a:ext cx="1993900" cy="162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0582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2" y="309251"/>
            <a:ext cx="4836874" cy="63450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54" y="309251"/>
            <a:ext cx="6138926" cy="261672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56" y="3055288"/>
            <a:ext cx="4726922" cy="35034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711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7" y="1477818"/>
            <a:ext cx="9728199" cy="53109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Guidance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hlinkClick r:id="rId2"/>
              </a:rPr>
              <a:t>https://wpilib.screenstepslive.com/s/4485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WPI Library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http://first.wpi.edu/FRC/roborio/stable/docs/java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3"/>
              </a:rPr>
              <a:t>http://first.wpi.edu/FRC/roborio/stable/docs/java/classedu_1_1wpi_1_1first_1_1wpilibj_1_1command_1_1WaitCommand.html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Eclipse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4"/>
              </a:rPr>
              <a:t>http://help.eclipse.org/luna/index.jsp?topic=%2Forg.eclipse.cdt.doc.user%2Ftasks%2Fcdt_t_comment_out.htm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FRC Roborio eclipse plugins zip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5"/>
              </a:rPr>
              <a:t>http://first.wpi.edu/FRC/roborio/zipfile/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WPI ThinkTank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6"/>
              </a:rPr>
              <a:t>http://thinktank.wpi.edu/Portal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/>
              <a:t>FRCSIM Resources: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https://wpilib.screenstepslive.com/s/4485/m/23353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hlinkClick r:id="rId7"/>
              </a:rPr>
              <a:t>http://first.wpi.edu/FRC/roborio/release/simulation/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22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/>
              <a:t>Think about the sensors to include in the subsystems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Drivetrain should include the sensors to measure distance, heading and range to target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high level commands to be given to the subsystem</a:t>
            </a:r>
          </a:p>
          <a:p>
            <a:r>
              <a:rPr lang="en-US" dirty="0"/>
              <a:t>For example, Move forward 2 feet, turn 90 degrees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100" y="5638800"/>
            <a:ext cx="11303000" cy="901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Object Oriented Design:</a:t>
            </a:r>
          </a:p>
          <a:p>
            <a:pPr algn="ctr"/>
            <a:r>
              <a:rPr lang="en-US" sz="2800" b="1" i="1" dirty="0"/>
              <a:t>Details of the Object implementation are kept within the subsystem</a:t>
            </a:r>
          </a:p>
        </p:txBody>
      </p:sp>
    </p:spTree>
    <p:extLst>
      <p:ext uri="{BB962C8B-B14F-4D97-AF65-F5344CB8AC3E}">
        <p14:creationId xmlns:p14="http://schemas.microsoft.com/office/powerpoint/2010/main" val="1696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– Subsystem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DriveTrain:</a:t>
            </a:r>
          </a:p>
          <a:p>
            <a:r>
              <a:rPr lang="en-US" sz="2400" dirty="0"/>
              <a:t>Requirements:	</a:t>
            </a:r>
          </a:p>
          <a:p>
            <a:pPr lvl="1"/>
            <a:r>
              <a:rPr lang="en-US" sz="2000" dirty="0"/>
              <a:t>Move forward, backward, and rotate</a:t>
            </a:r>
          </a:p>
          <a:p>
            <a:pPr lvl="1"/>
            <a:r>
              <a:rPr lang="en-US" sz="2000" dirty="0"/>
              <a:t>Maximum forward speed: 2 feet/Second (Fast)</a:t>
            </a:r>
          </a:p>
          <a:p>
            <a:pPr lvl="1"/>
            <a:r>
              <a:rPr lang="en-US" sz="2000" smtClean="0"/>
              <a:t>Drive </a:t>
            </a:r>
            <a:r>
              <a:rPr lang="en-US" sz="2000" dirty="0"/>
              <a:t>in a straight line in autonomous mode</a:t>
            </a:r>
          </a:p>
          <a:p>
            <a:pPr lvl="1"/>
            <a:r>
              <a:rPr lang="en-US" sz="2000" dirty="0"/>
              <a:t>Can turn 90 degrees on command</a:t>
            </a:r>
          </a:p>
          <a:p>
            <a:pPr lvl="1"/>
            <a:r>
              <a:rPr lang="en-US" sz="2000" dirty="0"/>
              <a:t>Can move forward 4 feet on command</a:t>
            </a:r>
          </a:p>
          <a:p>
            <a:pPr lvl="1"/>
            <a:r>
              <a:rPr lang="en-US" sz="2000" dirty="0"/>
              <a:t>Drive with single joystick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Tank Drive : 4 Motors</a:t>
            </a:r>
          </a:p>
          <a:p>
            <a:pPr lvl="1"/>
            <a:r>
              <a:rPr lang="en-US" sz="2000" dirty="0"/>
              <a:t>Sensors:	Shaft Encoders and a Gyro</a:t>
            </a:r>
          </a:p>
        </p:txBody>
      </p:sp>
    </p:spTree>
    <p:extLst>
      <p:ext uri="{BB962C8B-B14F-4D97-AF65-F5344CB8AC3E}">
        <p14:creationId xmlns:p14="http://schemas.microsoft.com/office/powerpoint/2010/main" val="40483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4830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Document each subsystem methods and commands</a:t>
            </a:r>
          </a:p>
          <a:p>
            <a:r>
              <a:rPr lang="en-US" dirty="0"/>
              <a:t>Subsystems</a:t>
            </a:r>
          </a:p>
          <a:p>
            <a:pPr lvl="1"/>
            <a:r>
              <a:rPr lang="en-US" dirty="0"/>
              <a:t>Drive Train – 4 motor </a:t>
            </a:r>
          </a:p>
          <a:p>
            <a:pPr lvl="2"/>
            <a:r>
              <a:rPr lang="en-US" dirty="0"/>
              <a:t>Commands: 	</a:t>
            </a:r>
          </a:p>
          <a:p>
            <a:pPr lvl="3"/>
            <a:r>
              <a:rPr lang="en-US" dirty="0"/>
              <a:t>Stop, manual drive with joystick </a:t>
            </a:r>
          </a:p>
          <a:p>
            <a:pPr lvl="3"/>
            <a:r>
              <a:rPr lang="en-US" dirty="0"/>
              <a:t>Drive forward until 5 feet from wall</a:t>
            </a:r>
          </a:p>
          <a:p>
            <a:pPr lvl="3"/>
            <a:r>
              <a:rPr lang="en-US" dirty="0"/>
              <a:t>Turn Right 90 degrees, Turn Left 90 degrees</a:t>
            </a:r>
          </a:p>
          <a:p>
            <a:pPr lvl="3"/>
            <a:r>
              <a:rPr lang="en-US" dirty="0"/>
              <a:t>Move forward x feet</a:t>
            </a:r>
          </a:p>
          <a:p>
            <a:pPr lvl="1"/>
            <a:r>
              <a:rPr lang="en-US" dirty="0"/>
              <a:t>Arm/Manipulator</a:t>
            </a:r>
          </a:p>
          <a:p>
            <a:pPr lvl="2"/>
            <a:r>
              <a:rPr lang="en-US" dirty="0"/>
              <a:t>Commands:	</a:t>
            </a:r>
          </a:p>
          <a:p>
            <a:pPr lvl="3"/>
            <a:r>
              <a:rPr lang="en-US" dirty="0"/>
              <a:t>Stop, manual drive with left and right buttons</a:t>
            </a:r>
          </a:p>
          <a:p>
            <a:pPr lvl="3"/>
            <a:r>
              <a:rPr lang="en-US" dirty="0"/>
              <a:t>Move to setpoint</a:t>
            </a:r>
          </a:p>
          <a:p>
            <a:pPr lvl="1"/>
            <a:r>
              <a:rPr lang="en-US" dirty="0"/>
              <a:t>Operator Interface</a:t>
            </a:r>
          </a:p>
          <a:p>
            <a:pPr lvl="2"/>
            <a:r>
              <a:rPr lang="en-US" dirty="0"/>
              <a:t>Single Joystick:	  X and Y axis</a:t>
            </a:r>
          </a:p>
          <a:p>
            <a:pPr lvl="2"/>
            <a:r>
              <a:rPr lang="en-US" dirty="0"/>
              <a:t>3 Buttons:  Move arm left, Move arm to Center, Move arm to right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Step 2</a:t>
            </a:r>
            <a:r>
              <a:rPr lang="en-US">
                <a:solidFill>
                  <a:srgbClr val="0070C0"/>
                </a:solidFill>
              </a:rPr>
              <a:t>:</a:t>
            </a:r>
            <a:r>
              <a:rPr lang="en-US"/>
              <a:t> Build Robot in RobotBuilder</a:t>
            </a:r>
            <a:br>
              <a:rPr lang="en-US"/>
            </a:br>
            <a:r>
              <a:rPr lang="en-US"/>
              <a:t>	</a:t>
            </a:r>
            <a:r>
              <a:rPr lang="en-US" sz="3600"/>
              <a:t>Start </a:t>
            </a:r>
            <a:r>
              <a:rPr lang="en-US" sz="3600" dirty="0"/>
              <a:t>and Initialize RobotBuilder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Eclipse =&gt; WIPLib =&gt; Run RobotBuilder</a:t>
            </a:r>
          </a:p>
          <a:p>
            <a:endParaRPr lang="en-US" dirty="0"/>
          </a:p>
          <a:p>
            <a:r>
              <a:rPr lang="en-US" dirty="0"/>
              <a:t>On Creation of new Robot Project, set:</a:t>
            </a:r>
          </a:p>
          <a:p>
            <a:pPr lvl="1"/>
            <a:r>
              <a:rPr lang="en-US" dirty="0"/>
              <a:t>Project Name:     		e.g.:  </a:t>
            </a:r>
            <a:r>
              <a:rPr lang="en-US" dirty="0" err="1"/>
              <a:t>RobotOne</a:t>
            </a:r>
            <a:endParaRPr lang="en-US" dirty="0"/>
          </a:p>
          <a:p>
            <a:pPr lvl="1"/>
            <a:r>
              <a:rPr lang="en-US" dirty="0"/>
              <a:t>Team Number:		e.g.: 1895</a:t>
            </a:r>
          </a:p>
          <a:p>
            <a:r>
              <a:rPr lang="en-US" dirty="0"/>
              <a:t>In Robot Project, set:</a:t>
            </a:r>
          </a:p>
          <a:p>
            <a:pPr lvl="1"/>
            <a:r>
              <a:rPr lang="en-US" dirty="0"/>
              <a:t>Java Package:		e.g.:  “Team1895.RobotOne”</a:t>
            </a:r>
          </a:p>
          <a:p>
            <a:pPr lvl="1"/>
            <a:r>
              <a:rPr lang="en-US" dirty="0"/>
              <a:t>Eclipse Workspace:	e.g.: “C:\_Robotics\2016\Eclipse_Projects”</a:t>
            </a:r>
          </a:p>
          <a:p>
            <a:pPr lvl="2"/>
            <a:r>
              <a:rPr lang="en-US" dirty="0"/>
              <a:t>See current workspace:   Eclipse =&gt; File =&gt; Switch Workspace =&gt; Other</a:t>
            </a:r>
          </a:p>
          <a:p>
            <a:pPr lvl="1"/>
            <a:r>
              <a:rPr lang="en-US" dirty="0"/>
              <a:t>Wiring File:		e.g.: “C:\_Robotics\2016\Eclipse_Projects\RobotOneWires”</a:t>
            </a:r>
          </a:p>
          <a:p>
            <a:pPr lvl="1"/>
            <a:endParaRPr lang="en-US" dirty="0"/>
          </a:p>
          <a:p>
            <a:r>
              <a:rPr lang="en-US" dirty="0"/>
              <a:t>Save the RobotBuilder Project file</a:t>
            </a:r>
          </a:p>
          <a:p>
            <a:pPr lvl="1"/>
            <a:r>
              <a:rPr lang="en-US" dirty="0"/>
              <a:t>Select  RobotBuilder =&gt; Save As =&gt; “C:\_Robotics\2016\Eclipse_Projects\RobotOne”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832273" y="1690688"/>
            <a:ext cx="3255818" cy="2108939"/>
          </a:xfrm>
          <a:prstGeom prst="wedgeRoundRectCallout">
            <a:avLst>
              <a:gd name="adj1" fmla="val -76613"/>
              <a:gd name="adj2" fmla="val 66113"/>
              <a:gd name="adj3" fmla="val 16667"/>
            </a:avLst>
          </a:prstGeom>
          <a:solidFill>
            <a:srgbClr val="F6F6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A </a:t>
            </a:r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</a:rPr>
              <a:t>package</a:t>
            </a:r>
            <a:r>
              <a:rPr lang="en-US" b="1" i="1" dirty="0">
                <a:solidFill>
                  <a:schemeClr val="tx1"/>
                </a:solidFill>
              </a:rPr>
              <a:t> is a namespace that organizes a set of related classes and interfaces. Conceptually you can think of packages as being similar to different folders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9638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3A"/>
        </a:solidFill>
      </a:spPr>
      <a:bodyPr rtlCol="0" anchor="ctr"/>
      <a:lstStyle>
        <a:defPPr>
          <a:defRPr 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1370</Words>
  <Application>Microsoft Office PowerPoint</Application>
  <PresentationFormat>Widescreen</PresentationFormat>
  <Paragraphs>317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Courier New</vt:lpstr>
      <vt:lpstr>Times New Roman</vt:lpstr>
      <vt:lpstr>Office Theme</vt:lpstr>
      <vt:lpstr>Introduction to Eclipse, RobotBuilder and FRCSIM</vt:lpstr>
      <vt:lpstr>Goal of Workshop</vt:lpstr>
      <vt:lpstr>Process to Build Robot Software - Overview</vt:lpstr>
      <vt:lpstr>Step 1:  Design the Robot</vt:lpstr>
      <vt:lpstr>PowerPoint Presentation</vt:lpstr>
      <vt:lpstr>Software Design</vt:lpstr>
      <vt:lpstr>Software Design – Subsystem Requirements</vt:lpstr>
      <vt:lpstr>Software Design</vt:lpstr>
      <vt:lpstr>Step 2: Build Robot in RobotBuilder  Start and Initialize RobotBuilder Project</vt:lpstr>
      <vt:lpstr>PowerPoint Presentation</vt:lpstr>
      <vt:lpstr>Build Robot in RobotBuilder</vt:lpstr>
      <vt:lpstr>PowerPoint Presentation</vt:lpstr>
      <vt:lpstr>PowerPoint Presentation</vt:lpstr>
      <vt:lpstr>PowerPoint Presentation</vt:lpstr>
      <vt:lpstr>PowerPoint Presentation</vt:lpstr>
      <vt:lpstr>Step 3: Import RobotBuilder into Eclipse</vt:lpstr>
      <vt:lpstr>PowerPoint Presentation</vt:lpstr>
      <vt:lpstr>PowerPoint Presentation</vt:lpstr>
      <vt:lpstr>Step 4: Finish the Software in Eclipse  Detailed Coding Begins ………. </vt:lpstr>
      <vt:lpstr>Enter the FRC IterativeRobot Class</vt:lpstr>
      <vt:lpstr>High level structure of the IterativeRobot</vt:lpstr>
      <vt:lpstr>PowerPoint Presentation</vt:lpstr>
      <vt:lpstr>Simple Example of a Control Flow</vt:lpstr>
      <vt:lpstr>PowerPoint Presentation</vt:lpstr>
      <vt:lpstr>PowerPoint Presentation</vt:lpstr>
      <vt:lpstr>PowerPoint Presentation</vt:lpstr>
      <vt:lpstr>Commands</vt:lpstr>
      <vt:lpstr>Options for Commands</vt:lpstr>
      <vt:lpstr>Default Command</vt:lpstr>
      <vt:lpstr>Default Command</vt:lpstr>
      <vt:lpstr>Autonomous Command</vt:lpstr>
      <vt:lpstr>Go!</vt:lpstr>
      <vt:lpstr>Compile and Deploy</vt:lpstr>
      <vt:lpstr>Console Display of Successful Deployment</vt:lpstr>
      <vt:lpstr>PowerPoint Presentation</vt:lpstr>
      <vt:lpstr>Start the Smart Dashboard </vt:lpstr>
      <vt:lpstr>Initial Checkout!</vt:lpstr>
      <vt:lpstr>Updating the Code to Solve Problems</vt:lpstr>
      <vt:lpstr>Step 5: Test, Troubleshoot, Resolve  Iterative Process…</vt:lpstr>
      <vt:lpstr>Troubleshooting Methods:</vt:lpstr>
      <vt:lpstr>FRCSIM (a WPI Implementation of Gazebo Robot Simulator)</vt:lpstr>
      <vt:lpstr>1) Create Robot in SolidWorks</vt:lpstr>
      <vt:lpstr>2) Enhance with motors and sensors with     SolidWork’s Gazebo Plugin</vt:lpstr>
      <vt:lpstr>4) Open the Robot Model in Gazebo</vt:lpstr>
      <vt:lpstr>5) Develop and Run code in Eclipse</vt:lpstr>
      <vt:lpstr>6) Running the Simulation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- Eclipse and RobotBuilder</dc:title>
  <dc:creator>Dave Frederick - Team 1895</dc:creator>
  <cp:lastModifiedBy>DFrederick</cp:lastModifiedBy>
  <cp:revision>259</cp:revision>
  <dcterms:created xsi:type="dcterms:W3CDTF">2015-06-27T01:19:08Z</dcterms:created>
  <dcterms:modified xsi:type="dcterms:W3CDTF">2016-12-02T22:56:43Z</dcterms:modified>
</cp:coreProperties>
</file>